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66" r:id="rId3"/>
    <p:sldId id="265" r:id="rId4"/>
    <p:sldId id="258" r:id="rId5"/>
    <p:sldId id="271" r:id="rId6"/>
    <p:sldId id="268" r:id="rId7"/>
    <p:sldId id="272" r:id="rId8"/>
    <p:sldId id="274" r:id="rId9"/>
    <p:sldId id="275" r:id="rId10"/>
    <p:sldId id="276" r:id="rId11"/>
    <p:sldId id="277" r:id="rId12"/>
    <p:sldId id="281" r:id="rId13"/>
    <p:sldId id="280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53829C-17C6-5354-D93E-F8E714C3092C}" name="Rocio Vasquez" initials="RV" userId="e33bf3fb32b6a27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09"/>
  </p:normalViewPr>
  <p:slideViewPr>
    <p:cSldViewPr snapToGrid="0">
      <p:cViewPr varScale="1">
        <p:scale>
          <a:sx n="111" d="100"/>
          <a:sy n="11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5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978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25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75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63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3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0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0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8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2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1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4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4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0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1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edesoriano/company-bankruptcy-prediction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4EFA-365A-BD71-9210-55B5FFC51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59072" y="390182"/>
            <a:ext cx="5683314" cy="3284924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Financial Ratios Analysis for Early Detection of Audit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40F41-F4A8-06CA-2811-5B0C10305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5065715" y="3674838"/>
            <a:ext cx="5681180" cy="621792"/>
          </a:xfrm>
        </p:spPr>
        <p:txBody>
          <a:bodyPr>
            <a:normAutofit/>
          </a:bodyPr>
          <a:lstStyle/>
          <a:p>
            <a:r>
              <a:rPr lang="en-US" dirty="0"/>
              <a:t>DSML 2025</a:t>
            </a:r>
          </a:p>
        </p:txBody>
      </p:sp>
      <p:pic>
        <p:nvPicPr>
          <p:cNvPr id="4" name="Picture 3" descr="A red stamp with white text&#10;&#10;AI-generated content may be incorrect.">
            <a:extLst>
              <a:ext uri="{FF2B5EF4-FFF2-40B4-BE49-F238E27FC236}">
                <a16:creationId xmlns:a16="http://schemas.microsoft.com/office/drawing/2014/main" id="{308919B3-BAAB-F428-4C6A-91ED755D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1" r="-2" b="-2"/>
          <a:stretch>
            <a:fillRect/>
          </a:stretch>
        </p:blipFill>
        <p:spPr>
          <a:xfrm rot="21420000">
            <a:off x="-118586" y="345330"/>
            <a:ext cx="4633277" cy="4410442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27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DA30E-E7FC-E757-B4A5-B53C90CC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B14CA2-A4BC-944A-0958-991FC5FAA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BA7FB0EA-EA56-DAC0-A517-748207052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FA51F97-B67B-6C33-C671-A8AB50C2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1C478FF4-A269-E4F1-C6F9-18DCDC3B0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9CE9DC8D-C8D8-BB0C-484B-60EA90E92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CD6375D9-154E-3643-F097-6192F67A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AF50A317-E35C-6DD1-AF3D-490BFBB4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39"/>
          <a:stretch>
            <a:fillRect/>
          </a:stretch>
        </p:blipFill>
        <p:spPr>
          <a:xfrm>
            <a:off x="-18783" y="300016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BE4282-67A6-75F5-ABC4-498E10638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6AA8FB-05B2-C8DC-A7F6-442B2FDA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650" y="4274169"/>
            <a:ext cx="7768073" cy="1195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6000" dirty="0"/>
            </a:br>
            <a:r>
              <a:rPr lang="en-US" sz="4000" b="1" dirty="0">
                <a:solidFill>
                  <a:schemeClr val="tx1"/>
                </a:solidFill>
              </a:rPr>
              <a:t>Statistical analysis and graphics of ratios</a:t>
            </a:r>
            <a:br>
              <a:rPr lang="en-US" dirty="0"/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0DE98-7CB6-B7CA-44FC-9DBEC288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53" y="4788568"/>
            <a:ext cx="7756356" cy="40093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this project will focus on the key ratios used to distinguish a healthy company from bankrupt one: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'Bankrupt?',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'ROA',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'Current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'Debt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'Total Asset Turnover'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#Creating a new </a:t>
            </a:r>
            <a:r>
              <a:rPr lang="en-US" sz="500" dirty="0" err="1">
                <a:solidFill>
                  <a:schemeClr val="tx1"/>
                </a:solidFill>
              </a:rPr>
              <a:t>DataFrame</a:t>
            </a:r>
            <a:r>
              <a:rPr lang="en-US" sz="500" dirty="0">
                <a:solidFill>
                  <a:schemeClr val="tx1"/>
                </a:solidFill>
              </a:rPr>
              <a:t> with only the key ratios </a:t>
            </a: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6" name="5-Point Star 12">
            <a:extLst>
              <a:ext uri="{FF2B5EF4-FFF2-40B4-BE49-F238E27FC236}">
                <a16:creationId xmlns:a16="http://schemas.microsoft.com/office/drawing/2014/main" id="{60C6B192-1A86-600A-FDB7-DD875CA80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11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06B3A9-B759-EE53-3853-7EA8C8BD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51" y="800237"/>
            <a:ext cx="9786697" cy="56279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FA5E54-B516-B622-0EC1-D7500FED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709" y="-346247"/>
            <a:ext cx="8428527" cy="15521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measures of central tendency</a:t>
            </a:r>
            <a:br>
              <a:rPr lang="en-US" sz="800" dirty="0"/>
            </a:br>
            <a:br>
              <a:rPr lang="en-US" sz="8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4284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BD54-6AE6-7BA9-ED89-47DF42B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7A49B1-61B1-578B-019A-BE6B502056FB}"/>
              </a:ext>
            </a:extLst>
          </p:cNvPr>
          <p:cNvSpPr txBox="1"/>
          <p:nvPr/>
        </p:nvSpPr>
        <p:spPr>
          <a:xfrm>
            <a:off x="8338962" y="1843230"/>
            <a:ext cx="2673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Bankrupt firms often combine low profitability with high debt levels — a red flag for auditors.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EE428-90EC-E732-FF0D-60D19199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8" y="215342"/>
            <a:ext cx="7772400" cy="58022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A3F2DB8-CA7B-38B3-9603-F9F5EB4B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033" y="268538"/>
            <a:ext cx="4113317" cy="18322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b="1" dirty="0"/>
              <a:t>Patterns That Reveal Financial Health</a:t>
            </a:r>
            <a:br>
              <a:rPr lang="en-US" sz="20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C9911-D3AC-9D8C-0F42-B90EEE959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" b="-1"/>
          <a:stretch>
            <a:fillRect/>
          </a:stretch>
        </p:blipFill>
        <p:spPr>
          <a:xfrm>
            <a:off x="9115270" y="3429000"/>
            <a:ext cx="2336914" cy="2031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16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70529-2564-A346-BB2D-1B267AD2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09" y="319060"/>
            <a:ext cx="7772400" cy="5761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0FCA60-6E13-F223-E59C-33708A4838AA}"/>
              </a:ext>
            </a:extLst>
          </p:cNvPr>
          <p:cNvSpPr txBox="1"/>
          <p:nvPr/>
        </p:nvSpPr>
        <p:spPr>
          <a:xfrm>
            <a:off x="8697295" y="1969746"/>
            <a:ext cx="2673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Bankrupt companies tend to have both lower liquidity and lower profitability, indicating financial stress on both fronts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1EC40B-19B2-E4C1-6569-826A8620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809" y="483591"/>
            <a:ext cx="3034725" cy="17126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b="1" dirty="0"/>
              <a:t>Patterns That Reveal Financial Health</a:t>
            </a:r>
            <a:br>
              <a:rPr lang="en-US" sz="1050" dirty="0"/>
            </a:br>
            <a:br>
              <a:rPr lang="en-US" sz="1050" dirty="0"/>
            </a:br>
            <a:br>
              <a:rPr lang="en-US" sz="1100" dirty="0"/>
            </a:b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5AA20-389A-432E-D78E-AC0B6A8B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128" y="4002299"/>
            <a:ext cx="2575598" cy="19718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501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7D8F3-1EAE-94CC-FD4F-67AB0BAA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4ED97C70-FD3B-4E86-B097-9CE15521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0" name="Freeform 11">
            <a:extLst>
              <a:ext uri="{FF2B5EF4-FFF2-40B4-BE49-F238E27FC236}">
                <a16:creationId xmlns:a16="http://schemas.microsoft.com/office/drawing/2014/main" id="{01C1ABBF-1FEC-4A49-A551-F27CD44B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Freeform 13">
            <a:extLst>
              <a:ext uri="{FF2B5EF4-FFF2-40B4-BE49-F238E27FC236}">
                <a16:creationId xmlns:a16="http://schemas.microsoft.com/office/drawing/2014/main" id="{1CA91522-208A-4484-BA4E-719881FA2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Freeform 25">
            <a:extLst>
              <a:ext uri="{FF2B5EF4-FFF2-40B4-BE49-F238E27FC236}">
                <a16:creationId xmlns:a16="http://schemas.microsoft.com/office/drawing/2014/main" id="{2E6EF473-1243-402E-9B74-D2E9354B2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Freeform 14">
            <a:extLst>
              <a:ext uri="{FF2B5EF4-FFF2-40B4-BE49-F238E27FC236}">
                <a16:creationId xmlns:a16="http://schemas.microsoft.com/office/drawing/2014/main" id="{D9A018C6-6DFA-4D3D-9FE6-3FA39DED7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5-Point Star 24">
            <a:extLst>
              <a:ext uri="{FF2B5EF4-FFF2-40B4-BE49-F238E27FC236}">
                <a16:creationId xmlns:a16="http://schemas.microsoft.com/office/drawing/2014/main" id="{BF298784-0DFC-4546-A452-BC3FC830D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CFFBCF57-FB78-15CA-363E-6F8257BE2F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prstClr val="white"/>
            </a:duotone>
          </a:blip>
          <a:srcRect l="9091" t="1512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Freeform 9">
            <a:extLst>
              <a:ext uri="{FF2B5EF4-FFF2-40B4-BE49-F238E27FC236}">
                <a16:creationId xmlns:a16="http://schemas.microsoft.com/office/drawing/2014/main" id="{D9D64C37-8581-41CC-9097-2FBDF9468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817391-BBE5-9E3A-1E6D-8A97B879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389523" y="3037536"/>
            <a:ext cx="10264470" cy="12500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600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Conclusion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72" name="5-Point Star 12">
            <a:extLst>
              <a:ext uri="{FF2B5EF4-FFF2-40B4-BE49-F238E27FC236}">
                <a16:creationId xmlns:a16="http://schemas.microsoft.com/office/drawing/2014/main" id="{A2AD0BB8-A92C-4A22-8F20-21840129B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98AF2-F01A-9EFF-81CD-A9356A379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420000">
            <a:off x="576735" y="4355651"/>
            <a:ext cx="10271534" cy="1961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financial ratios reveal clear patterns that distinguish healthy companies from bankrupt ones, supporting early audit risk assessment</a:t>
            </a:r>
            <a:r>
              <a:rPr lang="en-US" dirty="0"/>
              <a:t>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561D-FC55-A63E-1F1F-E11B9932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Auditing: Current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C13FE-BDF8-ADF9-FF35-FB5D76F3D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120E-2412-53C5-84E1-521395552F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Auditors struggle to quickly identify companies at risk of bankruptcy, which can delay effective audit planning and increase uncertainty.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2BA6E-ADCC-B2F3-39FD-1FEA47D87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project objective: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C09A6-9587-1B65-E929-A6DB66894A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Analyze key financial ratios to reveal patterns that distinguish healthy companies from those in distress, helping auditors assess risk more accurately and efficiently.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3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142AC8-656B-4B04-5DD8-C7C98D31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What Are Financial Ratios?</a:t>
            </a:r>
            <a:br>
              <a:rPr lang="en-US" sz="2200" b="1" dirty="0"/>
            </a:br>
            <a:br>
              <a:rPr lang="en-US" sz="2200" dirty="0"/>
            </a:br>
            <a:endParaRPr lang="en-US" sz="2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4BB09-FEDB-C1B7-D638-C940B9A475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784630"/>
            <a:ext cx="4951410" cy="32887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Think of financial ratios like </a:t>
            </a:r>
            <a:r>
              <a:rPr lang="en-US" b="1" dirty="0"/>
              <a:t>health indicators for companies</a:t>
            </a:r>
            <a:r>
              <a:rPr lang="en-US" dirty="0"/>
              <a:t>. Just like doctors use blood pressure, heart rate, and temperature to assess your health, auditors use financial ratios to assess a company's financial health.</a:t>
            </a:r>
          </a:p>
          <a:p>
            <a:endParaRPr lang="en-US" dirty="0"/>
          </a:p>
          <a:p>
            <a:r>
              <a:rPr lang="en-US" dirty="0"/>
              <a:t>Identifying these "financially unhealthy companies" helps auditors focus their attention where it is most needed.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322FE-1D23-6513-469A-5C6F4BE6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73" r="15759" b="-2"/>
          <a:stretch>
            <a:fillRect/>
          </a:stretch>
        </p:blipFill>
        <p:spPr>
          <a:xfrm>
            <a:off x="6094410" y="506436"/>
            <a:ext cx="5310189" cy="479515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3099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817C-EED4-FAD7-FE25-6C6BDB01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Company Bankruptcy Prediction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2833-36E9-C353-B82C-CF8821A27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Description:</a:t>
            </a:r>
            <a:r>
              <a:rPr lang="en-US" dirty="0"/>
              <a:t>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B3572-4C8A-4AD4-3776-CBBE075F59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Bankruptcy data from the Taiwan Economic Journal for the years 1999–2009.</a:t>
            </a:r>
          </a:p>
          <a:p>
            <a:r>
              <a:rPr lang="en-US" b="1" dirty="0"/>
              <a:t>Source:</a:t>
            </a:r>
            <a:r>
              <a:rPr lang="en-US" dirty="0"/>
              <a:t> Kaggle</a:t>
            </a:r>
          </a:p>
          <a:p>
            <a:r>
              <a:rPr lang="en-US" b="1" dirty="0"/>
              <a:t>Link: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https://www.kaggle.com/datasets/fedesoriano/company-bankruptcy-prediction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710CC-7AF7-8F78-5487-BF6492326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Characteristics: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84261-366E-EBA2-0C40-170466F9A6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1795" y="2642030"/>
            <a:ext cx="5088713" cy="2512852"/>
          </a:xfrm>
        </p:spPr>
        <p:txBody>
          <a:bodyPr>
            <a:normAutofit/>
          </a:bodyPr>
          <a:lstStyle/>
          <a:p>
            <a:r>
              <a:rPr lang="en-US" dirty="0"/>
              <a:t>6,819 companies</a:t>
            </a:r>
          </a:p>
          <a:p>
            <a:r>
              <a:rPr lang="en-US" dirty="0"/>
              <a:t>95 financial features/ratios</a:t>
            </a:r>
          </a:p>
          <a:p>
            <a:r>
              <a:rPr lang="en-US" dirty="0"/>
              <a:t>It includes key ratios like profitability, liquidity, solvency, and efficiency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7C007-5033-083F-991E-86ABA7FD52DC}"/>
              </a:ext>
            </a:extLst>
          </p:cNvPr>
          <p:cNvSpPr txBox="1"/>
          <p:nvPr/>
        </p:nvSpPr>
        <p:spPr>
          <a:xfrm>
            <a:off x="5989621" y="4150021"/>
            <a:ext cx="4119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Analyzing these ratios, we can find patterns that can help detect financial problems earlier and make audits more focused and effective.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C2C7-2935-B7B3-49EF-3AFAC033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D97C70-FD3B-4E86-B097-9CE15521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01C1ABBF-1FEC-4A49-A551-F27CD44B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CA91522-208A-4484-BA4E-719881FA2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2E6EF473-1243-402E-9B74-D2E9354B2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D9A018C6-6DFA-4D3D-9FE6-3FA39DED7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BF298784-0DFC-4546-A452-BC3FC830D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D8A63CBC-03F6-B06D-14BB-3C9B46A0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3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B26D-3867-56F6-6241-DB80905A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37" y="3593432"/>
            <a:ext cx="7768073" cy="1195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b="1">
                <a:solidFill>
                  <a:schemeClr val="tx1"/>
                </a:solidFill>
              </a:rPr>
              <a:t>Understanding and Cleaning data</a:t>
            </a:r>
            <a:endParaRPr lang="en-US" sz="380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CD124-F8DB-0A87-3C61-9C7524CDD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53" y="4788568"/>
            <a:ext cx="7756356" cy="40093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this project will focus on the key ratios used to distinguish a healthy company from bankrupt one: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'Bankrupt?',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'ROA',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'Current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'Debt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'Total Asset Turnover'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#Creating a new </a:t>
            </a:r>
            <a:r>
              <a:rPr lang="en-US" sz="500" dirty="0" err="1">
                <a:solidFill>
                  <a:schemeClr val="tx1"/>
                </a:solidFill>
              </a:rPr>
              <a:t>DataFrame</a:t>
            </a:r>
            <a:r>
              <a:rPr lang="en-US" sz="500" dirty="0">
                <a:solidFill>
                  <a:schemeClr val="tx1"/>
                </a:solidFill>
              </a:rPr>
              <a:t> with only the key ratios </a:t>
            </a: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6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7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42B1D-CDC9-F1BE-7CAD-0B81CD6F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9B712F-45EE-4C46-8176-1598CD0AA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D5132-E9A3-406A-939B-1337AB15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6201" y="135467"/>
            <a:ext cx="3860800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9F6A0F98-7B52-4AC2-BE9C-91FF25050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975ED-0863-4B07-AB98-759BE15B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7554139" cy="6380796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20EE7-6AE3-F0F3-DD17-A36495022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2047" y="1623443"/>
            <a:ext cx="6415463" cy="4404893"/>
          </a:xfrm>
        </p:spPr>
        <p:txBody>
          <a:bodyPr>
            <a:no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Analyzed tendency in "Current Ratio ” = Current Assets / Current Liabilities</a:t>
            </a:r>
          </a:p>
          <a:p>
            <a:r>
              <a:rPr lang="en-US" sz="1900" dirty="0">
                <a:solidFill>
                  <a:schemeClr val="bg1"/>
                </a:solidFill>
              </a:rPr>
              <a:t>Detected an outlier (more than two billion)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6F79D601-4C6D-314D-E327-84CFCBAD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09" y="3132737"/>
            <a:ext cx="3467783" cy="2895599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88B87B7F-67F8-254C-5D20-77B10167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64" y="111055"/>
            <a:ext cx="3479128" cy="288767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0E77AE-89FB-35EB-F743-54FE4F830C22}"/>
              </a:ext>
            </a:extLst>
          </p:cNvPr>
          <p:cNvSpPr/>
          <p:nvPr/>
        </p:nvSpPr>
        <p:spPr>
          <a:xfrm>
            <a:off x="11065397" y="2754775"/>
            <a:ext cx="295095" cy="16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6ABC7-5D37-DE48-E8C2-E191B13A3047}"/>
              </a:ext>
            </a:extLst>
          </p:cNvPr>
          <p:cNvSpPr txBox="1"/>
          <p:nvPr/>
        </p:nvSpPr>
        <p:spPr>
          <a:xfrm>
            <a:off x="926739" y="2903007"/>
            <a:ext cx="96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Before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C5401-987E-887D-00F5-17661A878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469" y="3563975"/>
            <a:ext cx="2197100" cy="1930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0E200B-C007-A2B8-F80D-187EDBBE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18" y="3386294"/>
            <a:ext cx="25019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36C8F-166B-FB8C-1920-AD0DC62AA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569" y="3364283"/>
            <a:ext cx="2387600" cy="2371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77AD9-55A5-415E-A49D-4F9FA1AE4886}"/>
              </a:ext>
            </a:extLst>
          </p:cNvPr>
          <p:cNvSpPr txBox="1"/>
          <p:nvPr/>
        </p:nvSpPr>
        <p:spPr>
          <a:xfrm>
            <a:off x="257870" y="493367"/>
            <a:ext cx="6140368" cy="10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900" cap="all" dirty="0">
                <a:solidFill>
                  <a:schemeClr val="bg1"/>
                </a:solidFill>
              </a:rPr>
              <a:t>Created a new Data Frame with key ratios:  Bankrupt? ROA, Current Ratio, Debt Ratio, Total Asset Turnover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5817F-1A91-3170-5835-DC8000F189AF}"/>
              </a:ext>
            </a:extLst>
          </p:cNvPr>
          <p:cNvSpPr txBox="1"/>
          <p:nvPr/>
        </p:nvSpPr>
        <p:spPr>
          <a:xfrm>
            <a:off x="5780033" y="2751712"/>
            <a:ext cx="96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E6C59-8A45-ED3E-67A2-17650615C29F}"/>
              </a:ext>
            </a:extLst>
          </p:cNvPr>
          <p:cNvSpPr/>
          <p:nvPr/>
        </p:nvSpPr>
        <p:spPr>
          <a:xfrm>
            <a:off x="251018" y="5308110"/>
            <a:ext cx="2461861" cy="33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6464-940D-D537-07E3-DA57F6112930}"/>
              </a:ext>
            </a:extLst>
          </p:cNvPr>
          <p:cNvSpPr txBox="1"/>
          <p:nvPr/>
        </p:nvSpPr>
        <p:spPr>
          <a:xfrm>
            <a:off x="8211211" y="295015"/>
            <a:ext cx="33711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💧 Company can pay its short-term debts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Above 1 → good liquidity.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Very low → trouble paying debts.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Extremely high → suspicious or unrealistic.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8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DA502-AB61-9FAE-F192-6AD7A40F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7D7A70-619D-A600-92F2-1BE16724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CE788027-AF23-40FE-882E-BA9D584DF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6EA930E-D3D6-66C0-D8CD-E63226317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BF3E6740-FAB7-82B2-F80D-80D12B7C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CEFD106A-A7C0-E995-F1A9-546FA373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EDA3E25E-C0CD-642B-7A7A-097C5E1CF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0C1DFA89-EA86-2B92-7412-5E8B4DE1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39"/>
          <a:stretch>
            <a:fillRect/>
          </a:stretch>
        </p:blipFill>
        <p:spPr>
          <a:xfrm>
            <a:off x="-18783" y="300016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84DB8D-8ACD-8824-8BA1-652B9CEC0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1265E6-895C-9F6F-F3DC-7B23DC0B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37" y="3593432"/>
            <a:ext cx="7768073" cy="1195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6000" dirty="0"/>
            </a:br>
            <a:r>
              <a:rPr lang="en-US" sz="4000" b="1" dirty="0">
                <a:solidFill>
                  <a:schemeClr val="tx1"/>
                </a:solidFill>
              </a:rPr>
              <a:t>Exploratory Data Analysis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B5B84-A90D-26A9-3FC8-BA879B229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53" y="4788568"/>
            <a:ext cx="7756356" cy="40093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this project will focus on the key ratios used to distinguish a healthy company from bankrupt one: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'Bankrupt?',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'ROA',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'Current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'Debt Ratio',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'Total Asset Turnover'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 </a:t>
            </a:r>
          </a:p>
          <a:p>
            <a:pPr algn="r">
              <a:lnSpc>
                <a:spcPct val="110000"/>
              </a:lnSpc>
            </a:pPr>
            <a:r>
              <a:rPr lang="en-US" sz="500" dirty="0">
                <a:solidFill>
                  <a:schemeClr val="tx1"/>
                </a:solidFill>
              </a:rPr>
              <a:t>#Creating a new </a:t>
            </a:r>
            <a:r>
              <a:rPr lang="en-US" sz="500" dirty="0" err="1">
                <a:solidFill>
                  <a:schemeClr val="tx1"/>
                </a:solidFill>
              </a:rPr>
              <a:t>DataFrame</a:t>
            </a:r>
            <a:r>
              <a:rPr lang="en-US" sz="500" dirty="0">
                <a:solidFill>
                  <a:schemeClr val="tx1"/>
                </a:solidFill>
              </a:rPr>
              <a:t> with only the key ratios </a:t>
            </a: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6" name="5-Point Star 12">
            <a:extLst>
              <a:ext uri="{FF2B5EF4-FFF2-40B4-BE49-F238E27FC236}">
                <a16:creationId xmlns:a16="http://schemas.microsoft.com/office/drawing/2014/main" id="{D80D2E45-2B66-902B-D0ED-5A778A8AD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8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94A7311-1D93-4196-9878-8EACE644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Freeform 11">
            <a:extLst>
              <a:ext uri="{FF2B5EF4-FFF2-40B4-BE49-F238E27FC236}">
                <a16:creationId xmlns:a16="http://schemas.microsoft.com/office/drawing/2014/main" id="{37B86E25-F1DB-43C7-B7C2-E7EF4F94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43105654-9AEF-4A04-BFA9-0D0663D94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" name="Freeform 25">
            <a:extLst>
              <a:ext uri="{FF2B5EF4-FFF2-40B4-BE49-F238E27FC236}">
                <a16:creationId xmlns:a16="http://schemas.microsoft.com/office/drawing/2014/main" id="{04C6DCB3-AA13-4207-A84C-F5D383229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C7541880-A94E-4E73-B3FA-C024DC844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85" name="5-Point Star 24">
            <a:extLst>
              <a:ext uri="{FF2B5EF4-FFF2-40B4-BE49-F238E27FC236}">
                <a16:creationId xmlns:a16="http://schemas.microsoft.com/office/drawing/2014/main" id="{E5D34107-F570-4F65-B31E-E7F98C534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AE88176-E9BF-4925-A8AA-7242C82A6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DCCEDD5-029C-4E8E-9EBC-95C83D18B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8">
            <a:extLst>
              <a:ext uri="{FF2B5EF4-FFF2-40B4-BE49-F238E27FC236}">
                <a16:creationId xmlns:a16="http://schemas.microsoft.com/office/drawing/2014/main" id="{A285EC43-7632-4B8F-87D4-ADAA8E6E9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E7B1D-368A-C720-BD8F-B264BA51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8" y="1301568"/>
            <a:ext cx="5785837" cy="2912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categorical variable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F899B8-A00B-467D-B9A1-B1545DE19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6707321" cy="226225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78C7CF-41A7-4B32-9A83-4889A709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7" y="5752622"/>
            <a:ext cx="6709092" cy="780581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31D9D6-EFC6-433B-80B4-19300557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9" descr="A blue circle with red triangle and black text&#10;&#10;AI-generated content may be incorrect.">
            <a:extLst>
              <a:ext uri="{FF2B5EF4-FFF2-40B4-BE49-F238E27FC236}">
                <a16:creationId xmlns:a16="http://schemas.microsoft.com/office/drawing/2014/main" id="{6759447A-8E99-609A-AD51-E4A9B812E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04" y="3659030"/>
            <a:ext cx="2518828" cy="2679605"/>
          </a:xfrm>
          <a:prstGeom prst="rect">
            <a:avLst/>
          </a:prstGeom>
        </p:spPr>
      </p:pic>
      <p:pic>
        <p:nvPicPr>
          <p:cNvPr id="11" name="Picture 10" descr="A graph of a number of bankruptcy&#10;&#10;AI-generated content may be incorrect.">
            <a:extLst>
              <a:ext uri="{FF2B5EF4-FFF2-40B4-BE49-F238E27FC236}">
                <a16:creationId xmlns:a16="http://schemas.microsoft.com/office/drawing/2014/main" id="{B9E24B9B-7CA8-8E69-B187-2836FD751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816" y="907669"/>
            <a:ext cx="3446441" cy="2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0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6D9FA-5ABE-9C66-1E3E-CD313AC8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819996-045B-C50F-6DC3-FD2DDFAA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Freeform 33">
            <a:extLst>
              <a:ext uri="{FF2B5EF4-FFF2-40B4-BE49-F238E27FC236}">
                <a16:creationId xmlns:a16="http://schemas.microsoft.com/office/drawing/2014/main" id="{CB3A4078-EC1E-EC62-2493-DFA4021F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1C93E28-5311-5950-01CA-DD8E1E789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BCB28A69-5E30-305F-34F0-4782053EA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1EA01689-CCD1-DE98-A117-9A84BAD4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5-Point Star 24">
            <a:extLst>
              <a:ext uri="{FF2B5EF4-FFF2-40B4-BE49-F238E27FC236}">
                <a16:creationId xmlns:a16="http://schemas.microsoft.com/office/drawing/2014/main" id="{AFB3B983-7B5C-A022-C597-682E47C1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3B88F93-9BB8-4C07-9C90-AB645FED3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B0CEBE4-5FEA-3376-38D4-ABC3C77A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D4F277CB-DAAE-6B71-F1D6-D508AD233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CF541-D94C-4531-A4A1-7328DEF7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71" y="350966"/>
            <a:ext cx="3326650" cy="2453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100" b="1" dirty="0"/>
              <a:t>Numerical variables</a:t>
            </a:r>
            <a:br>
              <a:rPr lang="en-US" sz="5100" dirty="0"/>
            </a:br>
            <a:endParaRPr lang="en-US" sz="5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8825A5-DC5E-E278-DF29-5A05C070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A934C3-5592-6BD0-A8F6-1BEA0FB8F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9EC5C6-F26C-48E9-AF8E-63C0F2B2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B6063-A25A-35C4-44F4-2E8D72E0F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60" y="1093276"/>
            <a:ext cx="65913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07379-44F3-881E-B655-DEB7861CF425}"/>
              </a:ext>
            </a:extLst>
          </p:cNvPr>
          <p:cNvSpPr txBox="1"/>
          <p:nvPr/>
        </p:nvSpPr>
        <p:spPr>
          <a:xfrm>
            <a:off x="222947" y="2443246"/>
            <a:ext cx="4119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Profitability Ratio - ROA (Return on Assets) = Net Income / Total Assets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A97B9-2C23-17A0-D63B-4FF038EFACC8}"/>
              </a:ext>
            </a:extLst>
          </p:cNvPr>
          <p:cNvSpPr txBox="1"/>
          <p:nvPr/>
        </p:nvSpPr>
        <p:spPr>
          <a:xfrm>
            <a:off x="193830" y="4105661"/>
            <a:ext cx="3483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Solvency Ratio – Debt ratio = Total Liabilities / Total Assets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331DE-A0EA-52B5-6F71-6FCA25202665}"/>
              </a:ext>
            </a:extLst>
          </p:cNvPr>
          <p:cNvSpPr txBox="1"/>
          <p:nvPr/>
        </p:nvSpPr>
        <p:spPr>
          <a:xfrm>
            <a:off x="222947" y="3135954"/>
            <a:ext cx="3483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Liquidity Ratio - Current Ratio= Current Assets / Current Liabilities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58A81-F4B5-B1E8-BB59-3CBB40C80C25}"/>
              </a:ext>
            </a:extLst>
          </p:cNvPr>
          <p:cNvSpPr txBox="1"/>
          <p:nvPr/>
        </p:nvSpPr>
        <p:spPr>
          <a:xfrm>
            <a:off x="164713" y="4818492"/>
            <a:ext cx="3483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Efficiency Ratio - Total Asset Turnover = Revenue / Total Assets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4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1947</TotalTime>
  <Words>563</Words>
  <Application>Microsoft Macintosh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Impact</vt:lpstr>
      <vt:lpstr>Wingdings</vt:lpstr>
      <vt:lpstr>Main Event</vt:lpstr>
      <vt:lpstr>Financial Ratios Analysis for Early Detection of Audit Risk</vt:lpstr>
      <vt:lpstr>Auditing: Current Challenges</vt:lpstr>
      <vt:lpstr>What Are Financial Ratios?  </vt:lpstr>
      <vt:lpstr>Company Bankruptcy Prediction Dataset</vt:lpstr>
      <vt:lpstr>Understanding and Cleaning data</vt:lpstr>
      <vt:lpstr>PowerPoint Presentation</vt:lpstr>
      <vt:lpstr> Exploratory Data Analysis</vt:lpstr>
      <vt:lpstr>categorical variable</vt:lpstr>
      <vt:lpstr>Numerical variables </vt:lpstr>
      <vt:lpstr> Statistical analysis and graphics of ratios </vt:lpstr>
      <vt:lpstr>measures of central tendency   </vt:lpstr>
      <vt:lpstr>Patterns That Reveal Financial Health  </vt:lpstr>
      <vt:lpstr>Patterns That Reveal Financial Health   </vt:lpstr>
      <vt:lpstr>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Rocio Vasquez</dc:creator>
  <cp:lastModifiedBy>Rocio Vasquez</cp:lastModifiedBy>
  <cp:revision>74</cp:revision>
  <dcterms:created xsi:type="dcterms:W3CDTF">2025-08-05T08:23:41Z</dcterms:created>
  <dcterms:modified xsi:type="dcterms:W3CDTF">2025-08-08T10:46:55Z</dcterms:modified>
</cp:coreProperties>
</file>